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Berthold Block" panose="020B0604020202020204" charset="0"/>
      <p:regular r:id="rId60"/>
    </p:embeddedFont>
    <p:embeddedFont>
      <p:font typeface="Inknut Antiqua" panose="020B0604020202020204" charset="0"/>
      <p:regular r:id="rId61"/>
    </p:embeddedFont>
    <p:embeddedFont>
      <p:font typeface="Inknut Antiqua Medium" panose="020B0604020202020204" charset="0"/>
      <p:regular r:id="rId62"/>
    </p:embeddedFont>
    <p:embeddedFont>
      <p:font typeface="Muli" panose="020B0604020202020204" charset="0"/>
      <p:regular r:id="rId63"/>
    </p:embeddedFont>
    <p:embeddedFont>
      <p:font typeface="Muli Bold" panose="020B0604020202020204" charset="0"/>
      <p:regular r:id="rId64"/>
    </p:embeddedFont>
    <p:embeddedFont>
      <p:font typeface="Open Sans Extra Bold" panose="020B0604020202020204" charset="0"/>
      <p:regular r:id="rId65"/>
    </p:embeddedFont>
    <p:embeddedFont>
      <p:font typeface="Poppins" panose="020B0502040204020203" pitchFamily="2" charset="0"/>
      <p:regular r:id="rId66"/>
    </p:embeddedFont>
    <p:embeddedFont>
      <p:font typeface="Poppins Bold" panose="020B0604020202020204" charset="0"/>
      <p:regular r:id="rId67"/>
    </p:embeddedFont>
    <p:embeddedFont>
      <p:font typeface="Poppins Medium" panose="020B0502040204020203" pitchFamily="2" charset="0"/>
      <p:regular r:id="rId68"/>
    </p:embeddedFont>
    <p:embeddedFont>
      <p:font typeface="Space Mono" panose="020B0604020202020204" charset="0"/>
      <p:regular r:id="rId69"/>
    </p:embeddedFont>
    <p:embeddedFont>
      <p:font typeface="TT Hoves Bold" panose="020B0604020202020204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76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0234" y="3945564"/>
            <a:ext cx="10587765" cy="22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Quality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2033039" y="4167895"/>
            <a:ext cx="4765680" cy="4627042"/>
          </a:xfrm>
          <a:custGeom>
            <a:avLst/>
            <a:gdLst/>
            <a:ahLst/>
            <a:cxnLst/>
            <a:rect l="l" t="t" r="r" b="b"/>
            <a:pathLst>
              <a:path w="4765680" h="4627042">
                <a:moveTo>
                  <a:pt x="0" y="0"/>
                </a:moveTo>
                <a:lnTo>
                  <a:pt x="4765680" y="0"/>
                </a:lnTo>
                <a:lnTo>
                  <a:pt x="4765680" y="4627042"/>
                </a:lnTo>
                <a:lnTo>
                  <a:pt x="0" y="462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0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Dupl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icates: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duplicates in the Vendor and Defects dimensions.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Plant Column Issue: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column in the Plant dimension has two values separated by a comma (",").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Material ID: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ID column in the Defected Items Fact table doesn't have reference data for each material.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1038" y="3654137"/>
            <a:ext cx="16335272" cy="515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ate Format: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 column in Defected Items Fact is stored as a timestamp, but there are no changes in hours, minutes, and seconds.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Unreferenced IDs: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 ID "810" is missing from the Vendor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 Type ID "8" is missing from the Defect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 ID "69" is missing from the Material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These unreferenced IDs are all found in one record without any repeats in other records.</a:t>
            </a:r>
          </a:p>
          <a:p>
            <a:pPr algn="l">
              <a:lnSpc>
                <a:spcPts val="5094"/>
              </a:lnSpc>
            </a:pPr>
            <a:endParaRPr lang="en-US" sz="2704" u="none" strike="noStrike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51713" y="2876013"/>
            <a:ext cx="5086992" cy="5790060"/>
          </a:xfrm>
          <a:custGeom>
            <a:avLst/>
            <a:gdLst/>
            <a:ahLst/>
            <a:cxnLst/>
            <a:rect l="l" t="t" r="r" b="b"/>
            <a:pathLst>
              <a:path w="5086992" h="5790060">
                <a:moveTo>
                  <a:pt x="0" y="0"/>
                </a:moveTo>
                <a:lnTo>
                  <a:pt x="5086993" y="0"/>
                </a:lnTo>
                <a:lnTo>
                  <a:pt x="5086993" y="5790060"/>
                </a:lnTo>
                <a:lnTo>
                  <a:pt x="0" y="579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5185339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12522" y="4008525"/>
            <a:ext cx="12493406" cy="1703409"/>
          </a:xfrm>
          <a:custGeom>
            <a:avLst/>
            <a:gdLst/>
            <a:ahLst/>
            <a:cxnLst/>
            <a:rect l="l" t="t" r="r" b="b"/>
            <a:pathLst>
              <a:path w="12493406" h="1703409">
                <a:moveTo>
                  <a:pt x="0" y="0"/>
                </a:moveTo>
                <a:lnTo>
                  <a:pt x="12493406" y="0"/>
                </a:lnTo>
                <a:lnTo>
                  <a:pt x="12493406" y="1703409"/>
                </a:lnTo>
                <a:lnTo>
                  <a:pt x="0" y="170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30" t="-17273" b="-172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286152"/>
            <a:ext cx="13216467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2012522" y="7301976"/>
            <a:ext cx="12786017" cy="707829"/>
          </a:xfrm>
          <a:custGeom>
            <a:avLst/>
            <a:gdLst/>
            <a:ahLst/>
            <a:cxnLst/>
            <a:rect l="l" t="t" r="r" b="b"/>
            <a:pathLst>
              <a:path w="12786017" h="707829">
                <a:moveTo>
                  <a:pt x="0" y="0"/>
                </a:moveTo>
                <a:lnTo>
                  <a:pt x="12786017" y="0"/>
                </a:lnTo>
                <a:lnTo>
                  <a:pt x="12786017" y="707829"/>
                </a:lnTo>
                <a:lnTo>
                  <a:pt x="0" y="707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94" t="-765942" r="-13421" b="-630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6319" y="6153776"/>
            <a:ext cx="1321646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7269" y="5093005"/>
            <a:ext cx="13003663" cy="1847794"/>
          </a:xfrm>
          <a:custGeom>
            <a:avLst/>
            <a:gdLst/>
            <a:ahLst/>
            <a:cxnLst/>
            <a:rect l="l" t="t" r="r" b="b"/>
            <a:pathLst>
              <a:path w="13003663" h="1847794">
                <a:moveTo>
                  <a:pt x="0" y="0"/>
                </a:moveTo>
                <a:lnTo>
                  <a:pt x="13003663" y="0"/>
                </a:lnTo>
                <a:lnTo>
                  <a:pt x="13003663" y="1847795"/>
                </a:lnTo>
                <a:lnTo>
                  <a:pt x="0" y="184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467415"/>
            <a:ext cx="12301565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Removed the "weird" record that has all the incorrect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Vendor IDs with the unique Vendor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483084" y="4485842"/>
            <a:ext cx="12741651" cy="5496133"/>
          </a:xfrm>
          <a:custGeom>
            <a:avLst/>
            <a:gdLst/>
            <a:ahLst/>
            <a:cxnLst/>
            <a:rect l="l" t="t" r="r" b="b"/>
            <a:pathLst>
              <a:path w="12741651" h="5496133">
                <a:moveTo>
                  <a:pt x="0" y="0"/>
                </a:moveTo>
                <a:lnTo>
                  <a:pt x="12741651" y="0"/>
                </a:lnTo>
                <a:lnTo>
                  <a:pt x="12741651" y="5496133"/>
                </a:lnTo>
                <a:lnTo>
                  <a:pt x="0" y="549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0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06776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Defect IDs with the unique Defect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174623" y="4456983"/>
            <a:ext cx="14236847" cy="5288803"/>
          </a:xfrm>
          <a:custGeom>
            <a:avLst/>
            <a:gdLst/>
            <a:ahLst/>
            <a:cxnLst/>
            <a:rect l="l" t="t" r="r" b="b"/>
            <a:pathLst>
              <a:path w="14236847" h="5288803">
                <a:moveTo>
                  <a:pt x="0" y="0"/>
                </a:moveTo>
                <a:lnTo>
                  <a:pt x="14236847" y="0"/>
                </a:lnTo>
                <a:lnTo>
                  <a:pt x="14236847" y="5288803"/>
                </a:lnTo>
                <a:lnTo>
                  <a:pt x="0" y="528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0" b="-1475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9719" y="5143500"/>
            <a:ext cx="14866430" cy="2140121"/>
          </a:xfrm>
          <a:custGeom>
            <a:avLst/>
            <a:gdLst/>
            <a:ahLst/>
            <a:cxnLst/>
            <a:rect l="l" t="t" r="r" b="b"/>
            <a:pathLst>
              <a:path w="14866430" h="2140121">
                <a:moveTo>
                  <a:pt x="0" y="0"/>
                </a:moveTo>
                <a:lnTo>
                  <a:pt x="14866430" y="0"/>
                </a:lnTo>
                <a:lnTo>
                  <a:pt x="14866430" y="2140121"/>
                </a:lnTo>
                <a:lnTo>
                  <a:pt x="0" y="214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" y="2299086"/>
            <a:ext cx="15947755" cy="23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Updated the Plant table by separating the Plant column into two columns: Plant and State.</a:t>
            </a:r>
          </a:p>
          <a:p>
            <a:pPr algn="l">
              <a:lnSpc>
                <a:spcPts val="4860"/>
              </a:lnSpc>
            </a:pPr>
            <a:endParaRPr lang="en-US" sz="3000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9378" y="4744559"/>
            <a:ext cx="7189922" cy="5542441"/>
          </a:xfrm>
          <a:custGeom>
            <a:avLst/>
            <a:gdLst/>
            <a:ahLst/>
            <a:cxnLst/>
            <a:rect l="l" t="t" r="r" b="b"/>
            <a:pathLst>
              <a:path w="7189922" h="5542441">
                <a:moveTo>
                  <a:pt x="0" y="0"/>
                </a:moveTo>
                <a:lnTo>
                  <a:pt x="7189922" y="0"/>
                </a:lnTo>
                <a:lnTo>
                  <a:pt x="7189922" y="5542441"/>
                </a:lnTo>
                <a:lnTo>
                  <a:pt x="0" y="5542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8" r="-548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454028"/>
            <a:ext cx="8342640" cy="3180825"/>
          </a:xfrm>
          <a:custGeom>
            <a:avLst/>
            <a:gdLst/>
            <a:ahLst/>
            <a:cxnLst/>
            <a:rect l="l" t="t" r="r" b="b"/>
            <a:pathLst>
              <a:path w="8342640" h="3180825">
                <a:moveTo>
                  <a:pt x="0" y="0"/>
                </a:moveTo>
                <a:lnTo>
                  <a:pt x="8342640" y="0"/>
                </a:lnTo>
                <a:lnTo>
                  <a:pt x="8342640" y="3180825"/>
                </a:lnTo>
                <a:lnTo>
                  <a:pt x="0" y="318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88" r="-121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57611"/>
            <a:ext cx="16230600" cy="246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74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Added three more columns to the Plant table: State Name (derived from the State column), Longitude, Latitude.</a:t>
            </a:r>
          </a:p>
          <a:p>
            <a:pPr marL="647702" lvl="1" indent="-323851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Changed the Date column type in the Fact table from timestamp to just date.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2933" y="4395062"/>
            <a:ext cx="13262134" cy="5315155"/>
          </a:xfrm>
          <a:custGeom>
            <a:avLst/>
            <a:gdLst/>
            <a:ahLst/>
            <a:cxnLst/>
            <a:rect l="l" t="t" r="r" b="b"/>
            <a:pathLst>
              <a:path w="13262134" h="5315155">
                <a:moveTo>
                  <a:pt x="0" y="0"/>
                </a:moveTo>
                <a:lnTo>
                  <a:pt x="13262134" y="0"/>
                </a:lnTo>
                <a:lnTo>
                  <a:pt x="13262134" y="5315155"/>
                </a:lnTo>
                <a:lnTo>
                  <a:pt x="0" y="531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36128"/>
            <a:ext cx="16230600" cy="17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Calendar dimension to help in visualizing data containing six columns: Date, Year, Quarter, Month, Name of Month, Day.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8359" y="2167759"/>
            <a:ext cx="5842913" cy="5842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475" y="0"/>
                  </a:moveTo>
                  <a:lnTo>
                    <a:pt x="782325" y="0"/>
                  </a:lnTo>
                  <a:cubicBezTo>
                    <a:pt x="790407" y="0"/>
                    <a:pt x="798159" y="3211"/>
                    <a:pt x="803874" y="8926"/>
                  </a:cubicBezTo>
                  <a:cubicBezTo>
                    <a:pt x="809589" y="14641"/>
                    <a:pt x="812800" y="22393"/>
                    <a:pt x="812800" y="30475"/>
                  </a:cubicBezTo>
                  <a:lnTo>
                    <a:pt x="812800" y="782325"/>
                  </a:lnTo>
                  <a:cubicBezTo>
                    <a:pt x="812800" y="790407"/>
                    <a:pt x="809589" y="798159"/>
                    <a:pt x="803874" y="803874"/>
                  </a:cubicBezTo>
                  <a:cubicBezTo>
                    <a:pt x="798159" y="809589"/>
                    <a:pt x="790407" y="812800"/>
                    <a:pt x="782325" y="812800"/>
                  </a:cubicBezTo>
                  <a:lnTo>
                    <a:pt x="30475" y="812800"/>
                  </a:lnTo>
                  <a:cubicBezTo>
                    <a:pt x="22393" y="812800"/>
                    <a:pt x="14641" y="809589"/>
                    <a:pt x="8926" y="803874"/>
                  </a:cubicBezTo>
                  <a:cubicBezTo>
                    <a:pt x="3211" y="798159"/>
                    <a:pt x="0" y="790407"/>
                    <a:pt x="0" y="782325"/>
                  </a:cubicBezTo>
                  <a:lnTo>
                    <a:pt x="0" y="30475"/>
                  </a:lnTo>
                  <a:cubicBezTo>
                    <a:pt x="0" y="22393"/>
                    <a:pt x="3211" y="14641"/>
                    <a:pt x="8926" y="8926"/>
                  </a:cubicBezTo>
                  <a:cubicBezTo>
                    <a:pt x="14641" y="3211"/>
                    <a:pt x="22393" y="0"/>
                    <a:pt x="30475" y="0"/>
                  </a:cubicBezTo>
                  <a:close/>
                </a:path>
              </a:pathLst>
            </a:custGeom>
            <a:solidFill>
              <a:srgbClr val="2F4F4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721741" y="2392515"/>
            <a:ext cx="5246370" cy="52463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85977"/>
            <a:ext cx="7659382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Promblem Overview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-9182208" y="-174845"/>
            <a:ext cx="42391962" cy="788601"/>
            <a:chOff x="0" y="0"/>
            <a:chExt cx="11164961" cy="207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46349" y="9147542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399942"/>
            <a:ext cx="8115300" cy="498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supplier quality by evaluating the number and type of defects across various materials.</a:t>
            </a:r>
          </a:p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which suppliers or materials are consistently underperforming.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</a:t>
            </a: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actionable insights for improving supplier selection and quality control processes.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43266" y="4585633"/>
            <a:ext cx="14401469" cy="4326257"/>
          </a:xfrm>
          <a:custGeom>
            <a:avLst/>
            <a:gdLst/>
            <a:ahLst/>
            <a:cxnLst/>
            <a:rect l="l" t="t" r="r" b="b"/>
            <a:pathLst>
              <a:path w="14401469" h="4326257">
                <a:moveTo>
                  <a:pt x="0" y="0"/>
                </a:moveTo>
                <a:lnTo>
                  <a:pt x="14401468" y="0"/>
                </a:lnTo>
                <a:lnTo>
                  <a:pt x="14401468" y="4326257"/>
                </a:lnTo>
                <a:lnTo>
                  <a:pt x="0" y="4326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" t="-173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47702"/>
            <a:ext cx="15233685" cy="12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Group By table to help in the benchmark story between 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01579" y="4039093"/>
            <a:ext cx="5898028" cy="4900725"/>
          </a:xfrm>
          <a:custGeom>
            <a:avLst/>
            <a:gdLst/>
            <a:ahLst/>
            <a:cxnLst/>
            <a:rect l="l" t="t" r="r" b="b"/>
            <a:pathLst>
              <a:path w="5898028" h="4900725">
                <a:moveTo>
                  <a:pt x="0" y="0"/>
                </a:moveTo>
                <a:lnTo>
                  <a:pt x="5898029" y="0"/>
                </a:lnTo>
                <a:lnTo>
                  <a:pt x="5898029" y="4900726"/>
                </a:lnTo>
                <a:lnTo>
                  <a:pt x="0" y="49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7846" y="4573107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4340"/>
            <a:ext cx="18288000" cy="9418320"/>
          </a:xfrm>
          <a:custGeom>
            <a:avLst/>
            <a:gdLst/>
            <a:ahLst/>
            <a:cxnLst/>
            <a:rect l="l" t="t" r="r" b="b"/>
            <a:pathLst>
              <a:path w="18288000" h="941832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0" r="-4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4588" y="4225070"/>
            <a:ext cx="1327959" cy="724341"/>
          </a:xfrm>
          <a:custGeom>
            <a:avLst/>
            <a:gdLst/>
            <a:ahLst/>
            <a:cxnLst/>
            <a:rect l="l" t="t" r="r" b="b"/>
            <a:pathLst>
              <a:path w="1327959" h="724341">
                <a:moveTo>
                  <a:pt x="0" y="0"/>
                </a:moveTo>
                <a:lnTo>
                  <a:pt x="1327959" y="0"/>
                </a:lnTo>
                <a:lnTo>
                  <a:pt x="1327959" y="724341"/>
                </a:lnTo>
                <a:lnTo>
                  <a:pt x="0" y="72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2910"/>
            <a:ext cx="18288000" cy="9441180"/>
          </a:xfrm>
          <a:custGeom>
            <a:avLst/>
            <a:gdLst/>
            <a:ahLst/>
            <a:cxnLst/>
            <a:rect l="l" t="t" r="r" b="b"/>
            <a:pathLst>
              <a:path w="18288000" h="9441180">
                <a:moveTo>
                  <a:pt x="0" y="0"/>
                </a:moveTo>
                <a:lnTo>
                  <a:pt x="18288000" y="0"/>
                </a:lnTo>
                <a:lnTo>
                  <a:pt x="18288000" y="9441180"/>
                </a:lnTo>
                <a:lnTo>
                  <a:pt x="0" y="944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" b="-187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4340"/>
            <a:ext cx="18288000" cy="9418320"/>
          </a:xfrm>
          <a:custGeom>
            <a:avLst/>
            <a:gdLst/>
            <a:ahLst/>
            <a:cxnLst/>
            <a:rect l="l" t="t" r="r" b="b"/>
            <a:pathLst>
              <a:path w="18288000" h="9418320">
                <a:moveTo>
                  <a:pt x="0" y="0"/>
                </a:moveTo>
                <a:lnTo>
                  <a:pt x="18288000" y="0"/>
                </a:lnTo>
                <a:lnTo>
                  <a:pt x="18288000" y="9418320"/>
                </a:lnTo>
                <a:lnTo>
                  <a:pt x="0" y="941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8" b="-308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8115300" cy="2455723"/>
            <a:chOff x="0" y="0"/>
            <a:chExt cx="10820400" cy="32742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820400" cy="2208002"/>
              <a:chOff x="0" y="0"/>
              <a:chExt cx="7030491" cy="1434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030491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434637">
                    <a:moveTo>
                      <a:pt x="6906031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310177"/>
                    </a:lnTo>
                    <a:cubicBezTo>
                      <a:pt x="7030491" y="1378757"/>
                      <a:pt x="6974611" y="1434637"/>
                      <a:pt x="6906031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335667"/>
              <a:ext cx="10820400" cy="1938630"/>
              <a:chOff x="0" y="0"/>
              <a:chExt cx="7030491" cy="12596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030491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259614">
                    <a:moveTo>
                      <a:pt x="6906031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135154"/>
                    </a:lnTo>
                    <a:cubicBezTo>
                      <a:pt x="7030491" y="1203734"/>
                      <a:pt x="6974611" y="1259614"/>
                      <a:pt x="6906031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81847" y="314199"/>
              <a:ext cx="8669345" cy="58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Total Defected QTY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33121" y="2880786"/>
              <a:ext cx="4754158" cy="169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33121" y="1445745"/>
              <a:ext cx="4754158" cy="1322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78"/>
                </a:lnSpc>
                <a:spcBef>
                  <a:spcPct val="0"/>
                </a:spcBef>
              </a:pPr>
              <a:r>
                <a:rPr lang="en-US" sz="5984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36 M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860868"/>
            <a:ext cx="8115300" cy="2565264"/>
            <a:chOff x="0" y="0"/>
            <a:chExt cx="10820400" cy="34203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820400" cy="2306494"/>
              <a:chOff x="0" y="0"/>
              <a:chExt cx="6730275" cy="14346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3027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434637">
                    <a:moveTo>
                      <a:pt x="660581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310177"/>
                    </a:lnTo>
                    <a:cubicBezTo>
                      <a:pt x="6730275" y="1378757"/>
                      <a:pt x="6674395" y="1434637"/>
                      <a:pt x="660581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395246"/>
              <a:ext cx="10820400" cy="2025106"/>
              <a:chOff x="0" y="0"/>
              <a:chExt cx="6730275" cy="12596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3027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259614">
                    <a:moveTo>
                      <a:pt x="660581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135154"/>
                    </a:lnTo>
                    <a:cubicBezTo>
                      <a:pt x="6730275" y="1203734"/>
                      <a:pt x="6674395" y="1259614"/>
                      <a:pt x="660581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786831" y="330339"/>
              <a:ext cx="9027188" cy="61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EFF8F9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Total DownTime (hr)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52461" y="1578915"/>
              <a:ext cx="6315479" cy="1376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51"/>
                </a:lnSpc>
                <a:spcBef>
                  <a:spcPct val="0"/>
                </a:spcBef>
              </a:pPr>
              <a:r>
                <a:rPr lang="en-US" sz="6251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1453 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6793291"/>
            <a:ext cx="8115300" cy="2572967"/>
            <a:chOff x="0" y="0"/>
            <a:chExt cx="10820400" cy="343062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820400" cy="2306248"/>
              <a:chOff x="0" y="0"/>
              <a:chExt cx="6730994" cy="14346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73099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434637">
                    <a:moveTo>
                      <a:pt x="660653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310177"/>
                    </a:lnTo>
                    <a:cubicBezTo>
                      <a:pt x="6730995" y="1378757"/>
                      <a:pt x="6675114" y="1434637"/>
                      <a:pt x="660653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1405733"/>
              <a:ext cx="10820400" cy="2024890"/>
              <a:chOff x="0" y="0"/>
              <a:chExt cx="6730994" cy="12596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73099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259614">
                    <a:moveTo>
                      <a:pt x="660653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135154"/>
                    </a:lnTo>
                    <a:cubicBezTo>
                      <a:pt x="6730995" y="1203734"/>
                      <a:pt x="6675114" y="1259614"/>
                      <a:pt x="660653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660908" y="2966604"/>
              <a:ext cx="4950781" cy="162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660908" y="1612279"/>
              <a:ext cx="4950781" cy="1248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2"/>
                </a:lnSpc>
                <a:spcBef>
                  <a:spcPct val="0"/>
                </a:spcBef>
              </a:pPr>
              <a:r>
                <a:rPr lang="en-US" sz="5708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6144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8816" y="330298"/>
              <a:ext cx="9027188" cy="612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Nom Of Defected Items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-9783236" y="9733417"/>
            <a:ext cx="42391962" cy="788601"/>
            <a:chOff x="0" y="0"/>
            <a:chExt cx="11164961" cy="2076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339641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58553" y="3071250"/>
            <a:ext cx="5871221" cy="5925584"/>
          </a:xfrm>
          <a:custGeom>
            <a:avLst/>
            <a:gdLst/>
            <a:ahLst/>
            <a:cxnLst/>
            <a:rect l="l" t="t" r="r" b="b"/>
            <a:pathLst>
              <a:path w="5871221" h="5925584">
                <a:moveTo>
                  <a:pt x="0" y="0"/>
                </a:moveTo>
                <a:lnTo>
                  <a:pt x="5871221" y="0"/>
                </a:lnTo>
                <a:lnTo>
                  <a:pt x="5871221" y="5925585"/>
                </a:lnTo>
                <a:lnTo>
                  <a:pt x="0" y="592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0161" y="1992385"/>
            <a:ext cx="498800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Defected QTY Per Vendor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03932" y="9147660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9830834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41617"/>
            <a:ext cx="8657515" cy="427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Quotelane 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total quantity of defective items, surpassing all other vendors in terms of overall defects.</a:t>
            </a:r>
          </a:p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final vendor in the top 5 worst performers is </a:t>
            </a: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Ontotam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rounding out the group.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059181" y="5702243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5105" y="9549398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7"/>
                </a:lnTo>
                <a:lnTo>
                  <a:pt x="0" y="1634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9034" y="3866280"/>
            <a:ext cx="8097892" cy="5248408"/>
          </a:xfrm>
          <a:custGeom>
            <a:avLst/>
            <a:gdLst/>
            <a:ahLst/>
            <a:cxnLst/>
            <a:rect l="l" t="t" r="r" b="b"/>
            <a:pathLst>
              <a:path w="8097892" h="5248408">
                <a:moveTo>
                  <a:pt x="0" y="0"/>
                </a:moveTo>
                <a:lnTo>
                  <a:pt x="8097892" y="0"/>
                </a:lnTo>
                <a:lnTo>
                  <a:pt x="8097892" y="5248408"/>
                </a:lnTo>
                <a:lnTo>
                  <a:pt x="0" y="524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10692" y="3688237"/>
            <a:ext cx="370629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Worest 10 Vendors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8062" y="9107136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251316" y="638082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889" y="2535321"/>
            <a:ext cx="7549566" cy="637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Reddoit 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is the worst-performing vendor, with a notably higher number of defects—710 defective items—making it stand out significantly from other vendors.</a:t>
            </a:r>
          </a:p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vendors </a:t>
            </a: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Plustax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Trio-dax, with 323 and 288 defective items respectively, are also among the top 5 worst performers, though their defect counts are considerably lower than Reddoit.</a:t>
            </a:r>
          </a:p>
          <a:p>
            <a:pPr algn="l">
              <a:lnSpc>
                <a:spcPts val="4604"/>
              </a:lnSpc>
            </a:pPr>
            <a:endParaRPr lang="en-US" sz="272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4724" y="3996605"/>
            <a:ext cx="8660914" cy="4297978"/>
          </a:xfrm>
          <a:custGeom>
            <a:avLst/>
            <a:gdLst/>
            <a:ahLst/>
            <a:cxnLst/>
            <a:rect l="l" t="t" r="r" b="b"/>
            <a:pathLst>
              <a:path w="8660914" h="4297978">
                <a:moveTo>
                  <a:pt x="0" y="0"/>
                </a:moveTo>
                <a:lnTo>
                  <a:pt x="8660913" y="0"/>
                </a:lnTo>
                <a:lnTo>
                  <a:pt x="8660913" y="4297979"/>
                </a:lnTo>
                <a:lnTo>
                  <a:pt x="0" y="4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8126" y="3221418"/>
            <a:ext cx="422255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Vendors by AVG DT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03624" y="8304109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597004" y="603593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86847"/>
            <a:ext cx="6845088" cy="728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first six vendors—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White-High, O-Ace, Lexiplus, Finlux, Donware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Conestreet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—exhibit an exceptionally high average downtime of approximately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significantly exceeding that of other vendors.</a:t>
            </a:r>
          </a:p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last three vendors,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Saokeycane, Ranmedia,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Latgotrax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have average downtimes of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45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is notably lower than the top five vendors.</a:t>
            </a:r>
          </a:p>
          <a:p>
            <a:pPr algn="l">
              <a:lnSpc>
                <a:spcPts val="4498"/>
              </a:lnSpc>
            </a:pPr>
            <a:endParaRPr lang="en-US" sz="2661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5669" y="3116544"/>
            <a:ext cx="6467466" cy="5800717"/>
          </a:xfrm>
          <a:custGeom>
            <a:avLst/>
            <a:gdLst/>
            <a:ahLst/>
            <a:cxnLst/>
            <a:rect l="l" t="t" r="r" b="b"/>
            <a:pathLst>
              <a:path w="6467466" h="5800717">
                <a:moveTo>
                  <a:pt x="0" y="0"/>
                </a:moveTo>
                <a:lnTo>
                  <a:pt x="6467466" y="0"/>
                </a:lnTo>
                <a:lnTo>
                  <a:pt x="6467466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93067" y="3126069"/>
            <a:ext cx="3272671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%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11159"/>
            <a:ext cx="7401483" cy="549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 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type accounts for the highest percentage of defective items, making it the most common category.</a:t>
            </a:r>
          </a:p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types have similar proportions; however,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represents the smallest percentage among them.</a:t>
            </a:r>
          </a:p>
          <a:p>
            <a:pPr algn="l">
              <a:lnSpc>
                <a:spcPts val="4829"/>
              </a:lnSpc>
            </a:pPr>
            <a:endParaRPr lang="en-US" sz="285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2208" y="1230676"/>
            <a:ext cx="2347420" cy="352113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700265" y="1230676"/>
            <a:ext cx="2347420" cy="3521130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43045" t="-8725" r="-43045" b="-5688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787074" y="5987934"/>
            <a:ext cx="2180244" cy="3270366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4898" t="-13777" r="-54898" b="-343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40315" y="1230676"/>
            <a:ext cx="2347420" cy="3521130"/>
            <a:chOff x="0" y="0"/>
            <a:chExt cx="6350000" cy="952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0593" r="-2059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476919" y="6140334"/>
            <a:ext cx="2180244" cy="3270366"/>
            <a:chOff x="0" y="0"/>
            <a:chExt cx="6350000" cy="952500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324519" y="5987934"/>
            <a:ext cx="2332644" cy="3422766"/>
            <a:chOff x="0" y="0"/>
            <a:chExt cx="6793868" cy="99688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3867" cy="9968867"/>
            </a:xfrm>
            <a:custGeom>
              <a:avLst/>
              <a:gdLst/>
              <a:ahLst/>
              <a:cxnLst/>
              <a:rect l="l" t="t" r="r" b="b"/>
              <a:pathLst>
                <a:path w="6793867" h="9968867">
                  <a:moveTo>
                    <a:pt x="0" y="9463778"/>
                  </a:moveTo>
                  <a:lnTo>
                    <a:pt x="0" y="505089"/>
                  </a:lnTo>
                  <a:cubicBezTo>
                    <a:pt x="0" y="225961"/>
                    <a:pt x="230991" y="0"/>
                    <a:pt x="516334" y="0"/>
                  </a:cubicBezTo>
                  <a:lnTo>
                    <a:pt x="6277534" y="0"/>
                  </a:lnTo>
                  <a:cubicBezTo>
                    <a:pt x="6562876" y="0"/>
                    <a:pt x="6793867" y="227290"/>
                    <a:pt x="6793867" y="505089"/>
                  </a:cubicBezTo>
                  <a:lnTo>
                    <a:pt x="6793867" y="9463778"/>
                  </a:lnTo>
                  <a:cubicBezTo>
                    <a:pt x="6793867" y="9742907"/>
                    <a:pt x="6562876" y="9968867"/>
                    <a:pt x="6277534" y="9968867"/>
                  </a:cubicBezTo>
                  <a:lnTo>
                    <a:pt x="516334" y="9968867"/>
                  </a:lnTo>
                  <a:cubicBezTo>
                    <a:pt x="232350" y="9968867"/>
                    <a:pt x="0" y="9742907"/>
                    <a:pt x="0" y="9463778"/>
                  </a:cubicBezTo>
                  <a:close/>
                </a:path>
              </a:pathLst>
            </a:custGeom>
            <a:blipFill>
              <a:blip r:embed="rId6"/>
              <a:stretch>
                <a:fillRect l="-23366" r="-2336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484960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14935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76302" y="5009934"/>
            <a:ext cx="2795346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Karim Abdelhamed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7624" y="9692215"/>
            <a:ext cx="2639143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Sayed Eladawy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61181" y="9692215"/>
            <a:ext cx="290691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Haitham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-1084100" y="4540063"/>
            <a:ext cx="6184406" cy="1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82244" y="3205248"/>
            <a:ext cx="7262390" cy="5623309"/>
          </a:xfrm>
          <a:custGeom>
            <a:avLst/>
            <a:gdLst/>
            <a:ahLst/>
            <a:cxnLst/>
            <a:rect l="l" t="t" r="r" b="b"/>
            <a:pathLst>
              <a:path w="7262390" h="5623309">
                <a:moveTo>
                  <a:pt x="0" y="0"/>
                </a:moveTo>
                <a:lnTo>
                  <a:pt x="7262390" y="0"/>
                </a:lnTo>
                <a:lnTo>
                  <a:pt x="7262390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2458" y="2625906"/>
            <a:ext cx="25338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06695"/>
            <a:ext cx="7401483" cy="243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percentage of average downtime in minutes, indicating it contributes significantly to overall downtime.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9676" y="3602779"/>
            <a:ext cx="9149624" cy="4490258"/>
          </a:xfrm>
          <a:custGeom>
            <a:avLst/>
            <a:gdLst/>
            <a:ahLst/>
            <a:cxnLst/>
            <a:rect l="l" t="t" r="r" b="b"/>
            <a:pathLst>
              <a:path w="9149624" h="4490258">
                <a:moveTo>
                  <a:pt x="0" y="0"/>
                </a:moveTo>
                <a:lnTo>
                  <a:pt x="9149624" y="0"/>
                </a:lnTo>
                <a:lnTo>
                  <a:pt x="9149624" y="4490259"/>
                </a:lnTo>
                <a:lnTo>
                  <a:pt x="0" y="449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7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3600" y="3037142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81153" y="8302588"/>
            <a:ext cx="234834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881956" y="573824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61578"/>
            <a:ext cx="6471131" cy="580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illustrates the number of defective items for each defect category, indicating whether the count is above or below the average.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 shows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Miscellaneous/Other Defects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is the most affected, with the largest number of defective items.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551449"/>
            <a:ext cx="6971796" cy="6930906"/>
          </a:xfrm>
          <a:custGeom>
            <a:avLst/>
            <a:gdLst/>
            <a:ahLst/>
            <a:cxnLst/>
            <a:rect l="l" t="t" r="r" b="b"/>
            <a:pathLst>
              <a:path w="6971796" h="6930906">
                <a:moveTo>
                  <a:pt x="0" y="0"/>
                </a:moveTo>
                <a:lnTo>
                  <a:pt x="6971796" y="0"/>
                </a:lnTo>
                <a:lnTo>
                  <a:pt x="6971796" y="6930906"/>
                </a:lnTo>
                <a:lnTo>
                  <a:pt x="0" y="69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3280" y="1804816"/>
            <a:ext cx="3033236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defect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Miscellaneous/Other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Defects category has the highest number of defective items, totaling 10 million.</a:t>
            </a:r>
          </a:p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Adhesive/Glue Issues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count, with only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366,000 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3283" y="2139371"/>
            <a:ext cx="7645561" cy="7330386"/>
          </a:xfrm>
          <a:custGeom>
            <a:avLst/>
            <a:gdLst/>
            <a:ahLst/>
            <a:cxnLst/>
            <a:rect l="l" t="t" r="r" b="b"/>
            <a:pathLst>
              <a:path w="7645561" h="7330386">
                <a:moveTo>
                  <a:pt x="0" y="0"/>
                </a:moveTo>
                <a:lnTo>
                  <a:pt x="7645561" y="0"/>
                </a:lnTo>
                <a:lnTo>
                  <a:pt x="7645561" y="7330386"/>
                </a:lnTo>
                <a:lnTo>
                  <a:pt x="0" y="733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0986" y="1617248"/>
            <a:ext cx="655843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defected Categories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7010" y="9479282"/>
            <a:ext cx="2118823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075564" y="56949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262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While all defect categories exhibit similar proportions,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Assembly/Fitment Defects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still have the highest average downtime in minutes, indicating a greater impact on operations.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6446" y="3431515"/>
            <a:ext cx="8332854" cy="5280947"/>
          </a:xfrm>
          <a:custGeom>
            <a:avLst/>
            <a:gdLst/>
            <a:ahLst/>
            <a:cxnLst/>
            <a:rect l="l" t="t" r="r" b="b"/>
            <a:pathLst>
              <a:path w="8332854" h="5280947">
                <a:moveTo>
                  <a:pt x="0" y="0"/>
                </a:moveTo>
                <a:lnTo>
                  <a:pt x="8332854" y="0"/>
                </a:lnTo>
                <a:lnTo>
                  <a:pt x="8332854" y="5280946"/>
                </a:lnTo>
                <a:lnTo>
                  <a:pt x="0" y="52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1149" y="2765710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2070" y="2558326"/>
            <a:ext cx="7453375" cy="500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number of defective items, making it the most prevalent category.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fewest defective items, indicating it is the least problematic area.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40727" y="3973850"/>
            <a:ext cx="9304403" cy="3990199"/>
          </a:xfrm>
          <a:custGeom>
            <a:avLst/>
            <a:gdLst/>
            <a:ahLst/>
            <a:cxnLst/>
            <a:rect l="l" t="t" r="r" b="b"/>
            <a:pathLst>
              <a:path w="9304403" h="3990199">
                <a:moveTo>
                  <a:pt x="0" y="0"/>
                </a:moveTo>
                <a:lnTo>
                  <a:pt x="9304403" y="0"/>
                </a:lnTo>
                <a:lnTo>
                  <a:pt x="9304403" y="3990198"/>
                </a:lnTo>
                <a:lnTo>
                  <a:pt x="0" y="3990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2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6872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36135" y="3197378"/>
            <a:ext cx="594371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Most Material Category Per QTY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2697" y="7973573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913008" y="585928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872" y="3033116"/>
            <a:ext cx="6471131" cy="40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confirms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not only has the highest quantity of defective items but also supports the conclusion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quantity.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4877" y="3337610"/>
            <a:ext cx="7738020" cy="4714695"/>
          </a:xfrm>
          <a:custGeom>
            <a:avLst/>
            <a:gdLst/>
            <a:ahLst/>
            <a:cxnLst/>
            <a:rect l="l" t="t" r="r" b="b"/>
            <a:pathLst>
              <a:path w="7738020" h="4714695">
                <a:moveTo>
                  <a:pt x="0" y="0"/>
                </a:moveTo>
                <a:lnTo>
                  <a:pt x="7738020" y="0"/>
                </a:lnTo>
                <a:lnTo>
                  <a:pt x="7738020" y="4714695"/>
                </a:lnTo>
                <a:lnTo>
                  <a:pt x="0" y="471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8675" y="2616489"/>
            <a:ext cx="625042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Category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2998" y="8061830"/>
            <a:ext cx="96177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777158" y="552783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7453375" cy="312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However, the chart indicates that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experiences the highest average downtime in minutes among all material categories.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55652" y="3920847"/>
            <a:ext cx="9802947" cy="3506647"/>
          </a:xfrm>
          <a:custGeom>
            <a:avLst/>
            <a:gdLst/>
            <a:ahLst/>
            <a:cxnLst/>
            <a:rect l="l" t="t" r="r" b="b"/>
            <a:pathLst>
              <a:path w="9802947" h="3506647">
                <a:moveTo>
                  <a:pt x="0" y="0"/>
                </a:moveTo>
                <a:lnTo>
                  <a:pt x="9802948" y="0"/>
                </a:lnTo>
                <a:lnTo>
                  <a:pt x="9802948" y="3506647"/>
                </a:lnTo>
                <a:lnTo>
                  <a:pt x="0" y="3506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0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1951" y="3237947"/>
            <a:ext cx="663785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967" y="7437019"/>
            <a:ext cx="2378318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327934" y="556451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26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Corrugate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the highest number of defective items, indicating significant issues in these categories.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Electrolytes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Molds have the fewest defective items, suggesting they are less problematic.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77942" y="3549498"/>
            <a:ext cx="10201155" cy="4934809"/>
          </a:xfrm>
          <a:custGeom>
            <a:avLst/>
            <a:gdLst/>
            <a:ahLst/>
            <a:cxnLst/>
            <a:rect l="l" t="t" r="r" b="b"/>
            <a:pathLst>
              <a:path w="10201155" h="4934809">
                <a:moveTo>
                  <a:pt x="0" y="0"/>
                </a:moveTo>
                <a:lnTo>
                  <a:pt x="10201154" y="0"/>
                </a:lnTo>
                <a:lnTo>
                  <a:pt x="10201154" y="4934809"/>
                </a:lnTo>
                <a:lnTo>
                  <a:pt x="0" y="493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4858" y="2866287"/>
            <a:ext cx="428732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49383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050222" y="503384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563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confirms that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have the highest quantity of defective items as well.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Wires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an exceptionally low quantity of defective items, nearly reaching zero.</a:t>
            </a:r>
          </a:p>
          <a:p>
            <a:pPr algn="l">
              <a:lnSpc>
                <a:spcPts val="4961"/>
              </a:lnSpc>
            </a:pPr>
            <a:endParaRPr lang="en-US" sz="29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3050" y="3670718"/>
            <a:ext cx="9930938" cy="4692368"/>
          </a:xfrm>
          <a:custGeom>
            <a:avLst/>
            <a:gdLst/>
            <a:ahLst/>
            <a:cxnLst/>
            <a:rect l="l" t="t" r="r" b="b"/>
            <a:pathLst>
              <a:path w="9930938" h="4692368">
                <a:moveTo>
                  <a:pt x="0" y="0"/>
                </a:moveTo>
                <a:lnTo>
                  <a:pt x="9930938" y="0"/>
                </a:lnTo>
                <a:lnTo>
                  <a:pt x="9930938" y="4692369"/>
                </a:lnTo>
                <a:lnTo>
                  <a:pt x="0" y="469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9237" y="3131759"/>
            <a:ext cx="54625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37261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185330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96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Tape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highest average downtime in minutes for items, indicating significant delays associated with it.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Crates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average downtime in minutes for items, suggesting minimal impact on operations.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995244" y="4213627"/>
            <a:ext cx="4297511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Analysis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464" y="1825939"/>
            <a:ext cx="1786853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464" y="4523717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077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36825" y="1810735"/>
            <a:ext cx="1999455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36825" y="4515300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36825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44092" y="156876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Supplier Quality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44092" y="4342215"/>
            <a:ext cx="2580863" cy="16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0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Find Weak Suppliers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44092" y="703804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Quality Control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36280" y="6935924"/>
            <a:ext cx="3144452" cy="215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Supply Chain Efficiency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36280" y="4249708"/>
            <a:ext cx="3144452" cy="142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4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Supplier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36280" y="1622328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 Defect Trends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marks the peak period, with the highest number of defective items, totaling approximately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555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items.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Following this peak, there is a significant decline in the number of defective items until the end of December.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155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reveals fluctuations between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where the number of defective items experiences several rises and falls but generally trends upward leading up to the peak.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noticeable upward trend in defective quantities, especially as the chart progresses toward the latter months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highest defect quantity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reaching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4,046,971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Throughout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the data shows significant fluctuations in the defective quantity, characterized by sharp rises and drops. The chart illustrates a cyclical pattern, but the overall volume of defects appears to increase as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comes to a close.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lowest point occurs at the end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specifically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August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 value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604,357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reveals a cyclical pattern of peaks and valleys in downtime, with no consistent upward or downward trend over the years. This indicates fluctuating issues with machine or process efficiency rather than a continuous improvement or decline.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peak downtime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July 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an average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19.83 minutes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marking the highest downtime in the observed timeframe.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16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949" lvl="1" indent="-278475" algn="l">
              <a:lnSpc>
                <a:spcPts val="4359"/>
              </a:lnSpc>
              <a:buFont typeface="Arial"/>
              <a:buChar char="•"/>
            </a:pP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Several months show a significant drop in average downtime, falling below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15 minutes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particularly in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May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December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February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September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4115" y="3630347"/>
            <a:ext cx="8775185" cy="4455512"/>
          </a:xfrm>
          <a:custGeom>
            <a:avLst/>
            <a:gdLst/>
            <a:ahLst/>
            <a:cxnLst/>
            <a:rect l="l" t="t" r="r" b="b"/>
            <a:pathLst>
              <a:path w="8775185" h="4455512">
                <a:moveTo>
                  <a:pt x="0" y="0"/>
                </a:moveTo>
                <a:lnTo>
                  <a:pt x="8775185" y="0"/>
                </a:lnTo>
                <a:lnTo>
                  <a:pt x="8775185" y="4455512"/>
                </a:lnTo>
                <a:lnTo>
                  <a:pt x="0" y="445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4329" y="3022490"/>
            <a:ext cx="567475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Plants in #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4501" y="8095384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256396" y="57484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542549" cy="638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Chicago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have the highest number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each.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Monon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show significantly lower numbers of defects, each recording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95002" y="3868797"/>
            <a:ext cx="9638998" cy="4217062"/>
          </a:xfrm>
          <a:custGeom>
            <a:avLst/>
            <a:gdLst/>
            <a:ahLst/>
            <a:cxnLst/>
            <a:rect l="l" t="t" r="r" b="b"/>
            <a:pathLst>
              <a:path w="9638998" h="4217062">
                <a:moveTo>
                  <a:pt x="0" y="0"/>
                </a:moveTo>
                <a:lnTo>
                  <a:pt x="9638998" y="0"/>
                </a:lnTo>
                <a:lnTo>
                  <a:pt x="9638998" y="4217062"/>
                </a:lnTo>
                <a:lnTo>
                  <a:pt x="0" y="421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2546" y="3022490"/>
            <a:ext cx="467832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In Each State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4506" y="8251587"/>
            <a:ext cx="1199990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 name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567284" y="586766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274061" cy="522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Illinois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has the highest quantity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2,500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exhibits significantly lower numbers of defects, with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9305" y="3388102"/>
            <a:ext cx="10541851" cy="4770187"/>
          </a:xfrm>
          <a:custGeom>
            <a:avLst/>
            <a:gdLst/>
            <a:ahLst/>
            <a:cxnLst/>
            <a:rect l="l" t="t" r="r" b="b"/>
            <a:pathLst>
              <a:path w="10541851" h="4770187">
                <a:moveTo>
                  <a:pt x="0" y="0"/>
                </a:moveTo>
                <a:lnTo>
                  <a:pt x="10541850" y="0"/>
                </a:lnTo>
                <a:lnTo>
                  <a:pt x="10541850" y="4770188"/>
                </a:lnTo>
                <a:lnTo>
                  <a:pt x="0" y="477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5100" y="2732399"/>
            <a:ext cx="38265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in each Plant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0299" y="8167815"/>
            <a:ext cx="53615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811586" y="5663536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79999"/>
            <a:ext cx="5453396" cy="667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272" lvl="1" indent="-271136" algn="l">
              <a:lnSpc>
                <a:spcPts val="4244"/>
              </a:lnSpc>
              <a:buFont typeface="Arial"/>
              <a:buChar char="•"/>
            </a:pP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Detroit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a significantly higher quantity of defects, nearing </a:t>
            </a: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4.5 million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items, compared to all other plants.</a:t>
            </a:r>
          </a:p>
          <a:p>
            <a:pPr marL="586640" lvl="1" indent="-293320" algn="l">
              <a:lnSpc>
                <a:spcPts val="4592"/>
              </a:lnSpc>
              <a:buFont typeface="Arial"/>
              <a:buChar char="•"/>
            </a:pP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gradual decrease in defect quantities among the remaining plants, with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Dayton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Davenport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showing the lowest numbers of defects.</a:t>
            </a:r>
          </a:p>
          <a:p>
            <a:pPr algn="l">
              <a:lnSpc>
                <a:spcPts val="4244"/>
              </a:lnSpc>
            </a:pPr>
            <a:endParaRPr lang="en-US" sz="271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11445" y="3747307"/>
            <a:ext cx="9924865" cy="4478595"/>
          </a:xfrm>
          <a:custGeom>
            <a:avLst/>
            <a:gdLst/>
            <a:ahLst/>
            <a:cxnLst/>
            <a:rect l="l" t="t" r="r" b="b"/>
            <a:pathLst>
              <a:path w="9924865" h="4478595">
                <a:moveTo>
                  <a:pt x="0" y="0"/>
                </a:moveTo>
                <a:lnTo>
                  <a:pt x="9924865" y="0"/>
                </a:lnTo>
                <a:lnTo>
                  <a:pt x="9924865" y="4478595"/>
                </a:lnTo>
                <a:lnTo>
                  <a:pt x="0" y="447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4628" y="2732399"/>
            <a:ext cx="470749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Plant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8375" y="8235427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483726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60949"/>
            <a:ext cx="6071146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Cincinnati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33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indicating significant operational issues or inefficiencies at this plant.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downtime decreases steadily across the remaining plants, with the Appleton plant reporting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0 minutes.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93773" y="2397093"/>
            <a:ext cx="7404946" cy="7027967"/>
          </a:xfrm>
          <a:custGeom>
            <a:avLst/>
            <a:gdLst/>
            <a:ahLst/>
            <a:cxnLst/>
            <a:rect l="l" t="t" r="r" b="b"/>
            <a:pathLst>
              <a:path w="7404946" h="7027967">
                <a:moveTo>
                  <a:pt x="0" y="0"/>
                </a:moveTo>
                <a:lnTo>
                  <a:pt x="7404946" y="0"/>
                </a:lnTo>
                <a:lnTo>
                  <a:pt x="7404946" y="7027966"/>
                </a:lnTo>
                <a:lnTo>
                  <a:pt x="0" y="702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4603042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3915" y="3572451"/>
            <a:ext cx="10385112" cy="5685849"/>
          </a:xfrm>
          <a:custGeom>
            <a:avLst/>
            <a:gdLst/>
            <a:ahLst/>
            <a:cxnLst/>
            <a:rect l="l" t="t" r="r" b="b"/>
            <a:pathLst>
              <a:path w="10385112" h="5685849">
                <a:moveTo>
                  <a:pt x="0" y="0"/>
                </a:moveTo>
                <a:lnTo>
                  <a:pt x="10385112" y="0"/>
                </a:lnTo>
                <a:lnTo>
                  <a:pt x="10385112" y="5685849"/>
                </a:lnTo>
                <a:lnTo>
                  <a:pt x="0" y="568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88896" y="8708661"/>
            <a:ext cx="1970404" cy="549639"/>
          </a:xfrm>
          <a:custGeom>
            <a:avLst/>
            <a:gdLst/>
            <a:ahLst/>
            <a:cxnLst/>
            <a:rect l="l" t="t" r="r" b="b"/>
            <a:pathLst>
              <a:path w="1970404" h="549639">
                <a:moveTo>
                  <a:pt x="0" y="0"/>
                </a:moveTo>
                <a:lnTo>
                  <a:pt x="1970404" y="0"/>
                </a:lnTo>
                <a:lnTo>
                  <a:pt x="1970404" y="549639"/>
                </a:lnTo>
                <a:lnTo>
                  <a:pt x="0" y="54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5329" y="2821658"/>
            <a:ext cx="398228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Per Plants Geo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60949"/>
            <a:ext cx="5453396" cy="298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Wisconsin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the highest quantity of defects, surpassing all other states by a significant margin.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37915" y="3279280"/>
            <a:ext cx="9921385" cy="5469163"/>
          </a:xfrm>
          <a:custGeom>
            <a:avLst/>
            <a:gdLst/>
            <a:ahLst/>
            <a:cxnLst/>
            <a:rect l="l" t="t" r="r" b="b"/>
            <a:pathLst>
              <a:path w="9921385" h="5469163">
                <a:moveTo>
                  <a:pt x="0" y="0"/>
                </a:moveTo>
                <a:lnTo>
                  <a:pt x="9921385" y="0"/>
                </a:lnTo>
                <a:lnTo>
                  <a:pt x="9921385" y="5469164"/>
                </a:lnTo>
                <a:lnTo>
                  <a:pt x="0" y="5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99966" y="8173404"/>
            <a:ext cx="2159334" cy="575040"/>
          </a:xfrm>
          <a:custGeom>
            <a:avLst/>
            <a:gdLst/>
            <a:ahLst/>
            <a:cxnLst/>
            <a:rect l="l" t="t" r="r" b="b"/>
            <a:pathLst>
              <a:path w="2159334" h="575040">
                <a:moveTo>
                  <a:pt x="0" y="0"/>
                </a:moveTo>
                <a:lnTo>
                  <a:pt x="2159334" y="0"/>
                </a:lnTo>
                <a:lnTo>
                  <a:pt x="2159334" y="575040"/>
                </a:lnTo>
                <a:lnTo>
                  <a:pt x="0" y="57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6170" y="2735151"/>
            <a:ext cx="472166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51456"/>
            <a:ext cx="5928215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22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indicates significant operational issues or inefficiencies in this state.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downtime decreases steadily across the remaining states, with the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recording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10 minutes.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60632" y="1872741"/>
            <a:ext cx="4828182" cy="6215679"/>
          </a:xfrm>
          <a:custGeom>
            <a:avLst/>
            <a:gdLst/>
            <a:ahLst/>
            <a:cxnLst/>
            <a:rect l="l" t="t" r="r" b="b"/>
            <a:pathLst>
              <a:path w="4828182" h="6215679">
                <a:moveTo>
                  <a:pt x="0" y="0"/>
                </a:moveTo>
                <a:lnTo>
                  <a:pt x="4828182" y="0"/>
                </a:lnTo>
                <a:lnTo>
                  <a:pt x="4828182" y="6215679"/>
                </a:lnTo>
                <a:lnTo>
                  <a:pt x="0" y="621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0234" y="3945564"/>
            <a:ext cx="7913766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2903" y="1409531"/>
            <a:ext cx="14702194" cy="3091804"/>
            <a:chOff x="0" y="0"/>
            <a:chExt cx="19602925" cy="412240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334962" cy="2805126"/>
              <a:chOff x="0" y="0"/>
              <a:chExt cx="966323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10625" y="345388"/>
              <a:ext cx="2513712" cy="2114351"/>
            </a:xfrm>
            <a:custGeom>
              <a:avLst/>
              <a:gdLst/>
              <a:ahLst/>
              <a:cxnLst/>
              <a:rect l="l" t="t" r="r" b="b"/>
              <a:pathLst>
                <a:path w="2513712" h="2114351">
                  <a:moveTo>
                    <a:pt x="0" y="0"/>
                  </a:moveTo>
                  <a:lnTo>
                    <a:pt x="2513712" y="0"/>
                  </a:lnTo>
                  <a:lnTo>
                    <a:pt x="2513712" y="2114350"/>
                  </a:lnTo>
                  <a:lnTo>
                    <a:pt x="0" y="21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444" b="-9444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5312845" y="0"/>
              <a:ext cx="3334962" cy="2805126"/>
              <a:chOff x="0" y="0"/>
              <a:chExt cx="96632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811088" y="496108"/>
              <a:ext cx="2334524" cy="1963631"/>
            </a:xfrm>
            <a:custGeom>
              <a:avLst/>
              <a:gdLst/>
              <a:ahLst/>
              <a:cxnLst/>
              <a:rect l="l" t="t" r="r" b="b"/>
              <a:pathLst>
                <a:path w="2334524" h="1963631">
                  <a:moveTo>
                    <a:pt x="0" y="0"/>
                  </a:moveTo>
                  <a:lnTo>
                    <a:pt x="2334524" y="0"/>
                  </a:lnTo>
                  <a:lnTo>
                    <a:pt x="2334524" y="1963630"/>
                  </a:lnTo>
                  <a:lnTo>
                    <a:pt x="0" y="196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444" b="-9444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6170594" y="0"/>
              <a:ext cx="3334962" cy="2805126"/>
              <a:chOff x="0" y="0"/>
              <a:chExt cx="966323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6670882" y="496108"/>
              <a:ext cx="1659775" cy="1396082"/>
            </a:xfrm>
            <a:custGeom>
              <a:avLst/>
              <a:gdLst/>
              <a:ahLst/>
              <a:cxnLst/>
              <a:rect l="l" t="t" r="r" b="b"/>
              <a:pathLst>
                <a:path w="1659775" h="1396082">
                  <a:moveTo>
                    <a:pt x="0" y="0"/>
                  </a:moveTo>
                  <a:lnTo>
                    <a:pt x="1659775" y="0"/>
                  </a:lnTo>
                  <a:lnTo>
                    <a:pt x="1659775" y="1396081"/>
                  </a:lnTo>
                  <a:lnTo>
                    <a:pt x="0" y="139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444" b="-94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7666508" y="1225907"/>
              <a:ext cx="1328299" cy="1117268"/>
            </a:xfrm>
            <a:custGeom>
              <a:avLst/>
              <a:gdLst/>
              <a:ahLst/>
              <a:cxnLst/>
              <a:rect l="l" t="t" r="r" b="b"/>
              <a:pathLst>
                <a:path w="1328299" h="1117268">
                  <a:moveTo>
                    <a:pt x="0" y="0"/>
                  </a:moveTo>
                  <a:lnTo>
                    <a:pt x="1328299" y="0"/>
                  </a:lnTo>
                  <a:lnTo>
                    <a:pt x="1328299" y="1117268"/>
                  </a:lnTo>
                  <a:lnTo>
                    <a:pt x="0" y="111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444" b="-944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0630208" y="1081480"/>
              <a:ext cx="3562502" cy="4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2127" b="1">
                  <a:solidFill>
                    <a:srgbClr val="FDECE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 03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0630208" y="0"/>
              <a:ext cx="3334962" cy="2805126"/>
              <a:chOff x="0" y="0"/>
              <a:chExt cx="966323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1415321" y="660379"/>
              <a:ext cx="1764737" cy="1484368"/>
            </a:xfrm>
            <a:custGeom>
              <a:avLst/>
              <a:gdLst/>
              <a:ahLst/>
              <a:cxnLst/>
              <a:rect l="l" t="t" r="r" b="b"/>
              <a:pathLst>
                <a:path w="1764737" h="1484368">
                  <a:moveTo>
                    <a:pt x="0" y="0"/>
                  </a:moveTo>
                  <a:lnTo>
                    <a:pt x="1764736" y="0"/>
                  </a:lnTo>
                  <a:lnTo>
                    <a:pt x="1764736" y="1484368"/>
                  </a:lnTo>
                  <a:lnTo>
                    <a:pt x="0" y="1484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44" b="-9444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7559" y="3223211"/>
              <a:ext cx="3139844" cy="899195"/>
              <a:chOff x="0" y="0"/>
              <a:chExt cx="804884" cy="23050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Vendors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410404" y="3223211"/>
              <a:ext cx="3139844" cy="899195"/>
              <a:chOff x="0" y="0"/>
              <a:chExt cx="804884" cy="23050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0630208" y="3223211"/>
              <a:ext cx="3562502" cy="899195"/>
              <a:chOff x="0" y="0"/>
              <a:chExt cx="913231" cy="23050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13231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13231" h="230504">
                    <a:moveTo>
                      <a:pt x="113871" y="0"/>
                    </a:moveTo>
                    <a:lnTo>
                      <a:pt x="799360" y="0"/>
                    </a:lnTo>
                    <a:cubicBezTo>
                      <a:pt x="829561" y="0"/>
                      <a:pt x="858524" y="11997"/>
                      <a:pt x="879879" y="33352"/>
                    </a:cubicBezTo>
                    <a:cubicBezTo>
                      <a:pt x="901234" y="54707"/>
                      <a:pt x="913231" y="83670"/>
                      <a:pt x="913231" y="113871"/>
                    </a:cubicBezTo>
                    <a:lnTo>
                      <a:pt x="913231" y="116634"/>
                    </a:lnTo>
                    <a:cubicBezTo>
                      <a:pt x="913231" y="179523"/>
                      <a:pt x="862249" y="230504"/>
                      <a:pt x="799360" y="230504"/>
                    </a:cubicBezTo>
                    <a:lnTo>
                      <a:pt x="113871" y="230504"/>
                    </a:lnTo>
                    <a:cubicBezTo>
                      <a:pt x="83670" y="230504"/>
                      <a:pt x="54707" y="218507"/>
                      <a:pt x="33352" y="197152"/>
                    </a:cubicBezTo>
                    <a:cubicBezTo>
                      <a:pt x="11997" y="175798"/>
                      <a:pt x="0" y="146834"/>
                      <a:pt x="0" y="116634"/>
                    </a:cubicBezTo>
                    <a:lnTo>
                      <a:pt x="0" y="113871"/>
                    </a:lnTo>
                    <a:cubicBezTo>
                      <a:pt x="0" y="83670"/>
                      <a:pt x="11997" y="54707"/>
                      <a:pt x="33352" y="33352"/>
                    </a:cubicBezTo>
                    <a:cubicBezTo>
                      <a:pt x="54707" y="11997"/>
                      <a:pt x="83670" y="0"/>
                      <a:pt x="113871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9525"/>
                <a:ext cx="913231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Types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073224" y="3223211"/>
              <a:ext cx="3529701" cy="899195"/>
              <a:chOff x="0" y="0"/>
              <a:chExt cx="904822" cy="2305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04822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04822" h="230504">
                    <a:moveTo>
                      <a:pt x="114929" y="0"/>
                    </a:moveTo>
                    <a:lnTo>
                      <a:pt x="789893" y="0"/>
                    </a:lnTo>
                    <a:cubicBezTo>
                      <a:pt x="853367" y="0"/>
                      <a:pt x="904822" y="51455"/>
                      <a:pt x="904822" y="114929"/>
                    </a:cubicBezTo>
                    <a:lnTo>
                      <a:pt x="904822" y="115576"/>
                    </a:lnTo>
                    <a:cubicBezTo>
                      <a:pt x="904822" y="179049"/>
                      <a:pt x="853367" y="230504"/>
                      <a:pt x="789893" y="230504"/>
                    </a:cubicBezTo>
                    <a:lnTo>
                      <a:pt x="114929" y="230504"/>
                    </a:lnTo>
                    <a:cubicBezTo>
                      <a:pt x="51455" y="230504"/>
                      <a:pt x="0" y="179049"/>
                      <a:pt x="0" y="115576"/>
                    </a:cubicBezTo>
                    <a:lnTo>
                      <a:pt x="0" y="114929"/>
                    </a:lnTo>
                    <a:cubicBezTo>
                      <a:pt x="0" y="51455"/>
                      <a:pt x="51455" y="0"/>
                      <a:pt x="114929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9525"/>
                <a:ext cx="904822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 Types</a:t>
                </a:r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792903" y="5758975"/>
            <a:ext cx="14702194" cy="3275689"/>
            <a:chOff x="0" y="0"/>
            <a:chExt cx="19602925" cy="4367585"/>
          </a:xfrm>
        </p:grpSpPr>
        <p:grpSp>
          <p:nvGrpSpPr>
            <p:cNvPr id="38" name="Group 38"/>
            <p:cNvGrpSpPr/>
            <p:nvPr/>
          </p:nvGrpSpPr>
          <p:grpSpPr>
            <a:xfrm>
              <a:off x="216235" y="0"/>
              <a:ext cx="3296898" cy="3007809"/>
              <a:chOff x="0" y="0"/>
              <a:chExt cx="942890" cy="86021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667649" y="364150"/>
              <a:ext cx="2354812" cy="2148330"/>
            </a:xfrm>
            <a:custGeom>
              <a:avLst/>
              <a:gdLst/>
              <a:ahLst/>
              <a:cxnLst/>
              <a:rect l="l" t="t" r="r" b="b"/>
              <a:pathLst>
                <a:path w="2354812" h="2148330">
                  <a:moveTo>
                    <a:pt x="0" y="0"/>
                  </a:moveTo>
                  <a:lnTo>
                    <a:pt x="2354812" y="0"/>
                  </a:lnTo>
                  <a:lnTo>
                    <a:pt x="2354812" y="2148330"/>
                  </a:lnTo>
                  <a:lnTo>
                    <a:pt x="0" y="214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05" b="-4805"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5472908" y="0"/>
              <a:ext cx="3296898" cy="3007809"/>
              <a:chOff x="0" y="0"/>
              <a:chExt cx="942890" cy="86021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6096019" y="645182"/>
              <a:ext cx="2046769" cy="1867298"/>
            </a:xfrm>
            <a:custGeom>
              <a:avLst/>
              <a:gdLst/>
              <a:ahLst/>
              <a:cxnLst/>
              <a:rect l="l" t="t" r="r" b="b"/>
              <a:pathLst>
                <a:path w="2046769" h="1867298">
                  <a:moveTo>
                    <a:pt x="0" y="0"/>
                  </a:moveTo>
                  <a:lnTo>
                    <a:pt x="2046770" y="0"/>
                  </a:lnTo>
                  <a:lnTo>
                    <a:pt x="2046770" y="1867298"/>
                  </a:lnTo>
                  <a:lnTo>
                    <a:pt x="0" y="1867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05" b="-4805"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0837586" y="0"/>
              <a:ext cx="3296898" cy="3007809"/>
              <a:chOff x="0" y="0"/>
              <a:chExt cx="942890" cy="86021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328794" y="296746"/>
              <a:ext cx="2314482" cy="2111536"/>
            </a:xfrm>
            <a:custGeom>
              <a:avLst/>
              <a:gdLst/>
              <a:ahLst/>
              <a:cxnLst/>
              <a:rect l="l" t="t" r="r" b="b"/>
              <a:pathLst>
                <a:path w="2314482" h="2111536">
                  <a:moveTo>
                    <a:pt x="0" y="0"/>
                  </a:moveTo>
                  <a:lnTo>
                    <a:pt x="2314482" y="0"/>
                  </a:lnTo>
                  <a:lnTo>
                    <a:pt x="2314482" y="2111537"/>
                  </a:lnTo>
                  <a:lnTo>
                    <a:pt x="0" y="2111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4805" b="-4805"/>
              </a:stretch>
            </a:blipFill>
          </p:spPr>
        </p:sp>
        <p:grpSp>
          <p:nvGrpSpPr>
            <p:cNvPr id="50" name="Group 50"/>
            <p:cNvGrpSpPr/>
            <p:nvPr/>
          </p:nvGrpSpPr>
          <p:grpSpPr>
            <a:xfrm>
              <a:off x="16089792" y="0"/>
              <a:ext cx="3296898" cy="3007809"/>
              <a:chOff x="0" y="0"/>
              <a:chExt cx="942890" cy="86021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16754771" y="541081"/>
              <a:ext cx="1966941" cy="1794469"/>
            </a:xfrm>
            <a:custGeom>
              <a:avLst/>
              <a:gdLst/>
              <a:ahLst/>
              <a:cxnLst/>
              <a:rect l="l" t="t" r="r" b="b"/>
              <a:pathLst>
                <a:path w="1966941" h="1794469">
                  <a:moveTo>
                    <a:pt x="0" y="0"/>
                  </a:moveTo>
                  <a:lnTo>
                    <a:pt x="1966940" y="0"/>
                  </a:lnTo>
                  <a:lnTo>
                    <a:pt x="1966940" y="1794469"/>
                  </a:lnTo>
                  <a:lnTo>
                    <a:pt x="0" y="179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805" b="-4805"/>
              </a:stretch>
            </a:blipFill>
          </p:spPr>
        </p:sp>
        <p:grpSp>
          <p:nvGrpSpPr>
            <p:cNvPr id="54" name="Group 54"/>
            <p:cNvGrpSpPr/>
            <p:nvPr/>
          </p:nvGrpSpPr>
          <p:grpSpPr>
            <a:xfrm>
              <a:off x="9983946" y="3456102"/>
              <a:ext cx="5004178" cy="911483"/>
              <a:chOff x="0" y="0"/>
              <a:chExt cx="1266143" cy="230621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66143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1266143" h="230621">
                    <a:moveTo>
                      <a:pt x="82132" y="0"/>
                    </a:moveTo>
                    <a:lnTo>
                      <a:pt x="1184011" y="0"/>
                    </a:lnTo>
                    <a:cubicBezTo>
                      <a:pt x="1229371" y="0"/>
                      <a:pt x="1266143" y="36772"/>
                      <a:pt x="1266143" y="82132"/>
                    </a:cubicBezTo>
                    <a:lnTo>
                      <a:pt x="1266143" y="148489"/>
                    </a:lnTo>
                    <a:cubicBezTo>
                      <a:pt x="1266143" y="170272"/>
                      <a:pt x="1257489" y="191162"/>
                      <a:pt x="1242087" y="206565"/>
                    </a:cubicBezTo>
                    <a:cubicBezTo>
                      <a:pt x="1226684" y="221968"/>
                      <a:pt x="1205794" y="230621"/>
                      <a:pt x="1184011" y="230621"/>
                    </a:cubicBezTo>
                    <a:lnTo>
                      <a:pt x="82132" y="230621"/>
                    </a:lnTo>
                    <a:cubicBezTo>
                      <a:pt x="60349" y="230621"/>
                      <a:pt x="39458" y="221968"/>
                      <a:pt x="24056" y="206565"/>
                    </a:cubicBezTo>
                    <a:cubicBezTo>
                      <a:pt x="8653" y="191162"/>
                      <a:pt x="0" y="170272"/>
                      <a:pt x="0" y="148489"/>
                    </a:cubicBezTo>
                    <a:lnTo>
                      <a:pt x="0" y="82132"/>
                    </a:lnTo>
                    <a:cubicBezTo>
                      <a:pt x="0" y="60349"/>
                      <a:pt x="8653" y="39458"/>
                      <a:pt x="24056" y="24056"/>
                    </a:cubicBezTo>
                    <a:cubicBezTo>
                      <a:pt x="39458" y="8653"/>
                      <a:pt x="60349" y="0"/>
                      <a:pt x="8213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19050"/>
                <a:ext cx="1266143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Categories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5873557" y="3456102"/>
              <a:ext cx="3729368" cy="911483"/>
              <a:chOff x="0" y="0"/>
              <a:chExt cx="943594" cy="2306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 Time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5256673" y="3456102"/>
              <a:ext cx="3729368" cy="911483"/>
              <a:chOff x="0" y="0"/>
              <a:chExt cx="943594" cy="23062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States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3456102"/>
              <a:ext cx="3729368" cy="911483"/>
              <a:chOff x="0" y="0"/>
              <a:chExt cx="943594" cy="230621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Plants</a:t>
                </a: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5968" y="1347181"/>
            <a:ext cx="5745412" cy="7592637"/>
          </a:xfrm>
          <a:custGeom>
            <a:avLst/>
            <a:gdLst/>
            <a:ahLst/>
            <a:cxnLst/>
            <a:rect l="l" t="t" r="r" b="b"/>
            <a:pathLst>
              <a:path w="5745412" h="7592637">
                <a:moveTo>
                  <a:pt x="0" y="0"/>
                </a:moveTo>
                <a:lnTo>
                  <a:pt x="5745413" y="0"/>
                </a:lnTo>
                <a:lnTo>
                  <a:pt x="5745413" y="7592638"/>
                </a:lnTo>
                <a:lnTo>
                  <a:pt x="0" y="759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0234" y="3945564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5830" y="2117259"/>
            <a:ext cx="7017793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reducing defects in raw materials that currently show no impact.</a:t>
            </a: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34228" y="5964536"/>
            <a:ext cx="7560996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Review sourcing and production processes to address defects in materials like film and labels.</a:t>
            </a: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5830" y="4111363"/>
            <a:ext cx="7017793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Target rejected defects in raw and corrugated materials to enhance quality and reduce costs.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34228" y="7952086"/>
            <a:ext cx="7560996" cy="276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improving quality control in plants like Chicago, Indiana, and Detroit with high defect rates.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1930191"/>
            <a:ext cx="724497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Illinois needs more attention due to having the highest number of defective items across its plants.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3603" y="4160311"/>
            <a:ext cx="781610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Address high downtime at the Cincinnati plant to improve productivity.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5912843"/>
            <a:ext cx="7244977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Work closely with major vendors like Reddoit and Quotelane to reduce overall defect rates.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6847" y="7961611"/>
            <a:ext cx="813286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Investigate the spike in defects from October 2014 to identify potential production or quality control issues.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1959" y="2558143"/>
            <a:ext cx="6264082" cy="5170715"/>
          </a:xfrm>
          <a:custGeom>
            <a:avLst/>
            <a:gdLst/>
            <a:ahLst/>
            <a:cxnLst/>
            <a:rect l="l" t="t" r="r" b="b"/>
            <a:pathLst>
              <a:path w="6264082" h="5170715">
                <a:moveTo>
                  <a:pt x="0" y="0"/>
                </a:moveTo>
                <a:lnTo>
                  <a:pt x="6264082" y="0"/>
                </a:lnTo>
                <a:lnTo>
                  <a:pt x="6264082" y="5170714"/>
                </a:lnTo>
                <a:lnTo>
                  <a:pt x="0" y="517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6698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8834" y="2999390"/>
            <a:ext cx="4023928" cy="1449313"/>
            <a:chOff x="0" y="0"/>
            <a:chExt cx="1569752" cy="5653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Explore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32036" y="2933556"/>
            <a:ext cx="4023928" cy="1515147"/>
            <a:chOff x="0" y="0"/>
            <a:chExt cx="1569752" cy="5910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9752" cy="591066"/>
            </a:xfrm>
            <a:custGeom>
              <a:avLst/>
              <a:gdLst/>
              <a:ahLst/>
              <a:cxnLst/>
              <a:rect l="l" t="t" r="r" b="b"/>
              <a:pathLst>
                <a:path w="1569752" h="591066">
                  <a:moveTo>
                    <a:pt x="0" y="0"/>
                  </a:moveTo>
                  <a:lnTo>
                    <a:pt x="1569752" y="0"/>
                  </a:lnTo>
                  <a:lnTo>
                    <a:pt x="1569752" y="591066"/>
                  </a:lnTo>
                  <a:lnTo>
                    <a:pt x="0" y="591066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69752" cy="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Maniupilate, Clean Data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75239" y="2999390"/>
            <a:ext cx="4023928" cy="1449313"/>
            <a:chOff x="0" y="0"/>
            <a:chExt cx="1569752" cy="565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Visualization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7637" y="5139082"/>
            <a:ext cx="2151726" cy="1654971"/>
            <a:chOff x="0" y="0"/>
            <a:chExt cx="105677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EXCEL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55188" y="5139082"/>
            <a:ext cx="1915176" cy="1654971"/>
            <a:chOff x="0" y="0"/>
            <a:chExt cx="940594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0594" cy="812800"/>
            </a:xfrm>
            <a:custGeom>
              <a:avLst/>
              <a:gdLst/>
              <a:ahLst/>
              <a:cxnLst/>
              <a:rect l="l" t="t" r="r" b="b"/>
              <a:pathLst>
                <a:path w="940594" h="812800">
                  <a:moveTo>
                    <a:pt x="470297" y="0"/>
                  </a:moveTo>
                  <a:cubicBezTo>
                    <a:pt x="210559" y="0"/>
                    <a:pt x="0" y="181951"/>
                    <a:pt x="0" y="406400"/>
                  </a:cubicBezTo>
                  <a:cubicBezTo>
                    <a:pt x="0" y="630849"/>
                    <a:pt x="210559" y="812800"/>
                    <a:pt x="470297" y="812800"/>
                  </a:cubicBezTo>
                  <a:cubicBezTo>
                    <a:pt x="730035" y="812800"/>
                    <a:pt x="940594" y="630849"/>
                    <a:pt x="940594" y="406400"/>
                  </a:cubicBezTo>
                  <a:cubicBezTo>
                    <a:pt x="940594" y="181951"/>
                    <a:pt x="730035" y="0"/>
                    <a:pt x="470297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8181" y="104775"/>
              <a:ext cx="764232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TABLEAU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0839" y="5139082"/>
            <a:ext cx="2151726" cy="1654971"/>
            <a:chOff x="0" y="0"/>
            <a:chExt cx="105677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PYTHON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8574242" y="6234660"/>
            <a:ext cx="1124921" cy="1118785"/>
          </a:xfrm>
          <a:custGeom>
            <a:avLst/>
            <a:gdLst/>
            <a:ahLst/>
            <a:cxnLst/>
            <a:rect l="l" t="t" r="r" b="b"/>
            <a:pathLst>
              <a:path w="1124921" h="1118785">
                <a:moveTo>
                  <a:pt x="0" y="0"/>
                </a:moveTo>
                <a:lnTo>
                  <a:pt x="1124920" y="0"/>
                </a:lnTo>
                <a:lnTo>
                  <a:pt x="1124920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734107" y="6234660"/>
            <a:ext cx="1118785" cy="1118785"/>
          </a:xfrm>
          <a:custGeom>
            <a:avLst/>
            <a:gdLst/>
            <a:ahLst/>
            <a:cxnLst/>
            <a:rect l="l" t="t" r="r" b="b"/>
            <a:pathLst>
              <a:path w="1118785" h="1118785">
                <a:moveTo>
                  <a:pt x="0" y="0"/>
                </a:moveTo>
                <a:lnTo>
                  <a:pt x="1118785" y="0"/>
                </a:lnTo>
                <a:lnTo>
                  <a:pt x="1118785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55188" y="5966567"/>
            <a:ext cx="1915176" cy="1386878"/>
          </a:xfrm>
          <a:custGeom>
            <a:avLst/>
            <a:gdLst/>
            <a:ahLst/>
            <a:cxnLst/>
            <a:rect l="l" t="t" r="r" b="b"/>
            <a:pathLst>
              <a:path w="1915176" h="1386878">
                <a:moveTo>
                  <a:pt x="0" y="0"/>
                </a:moveTo>
                <a:lnTo>
                  <a:pt x="1915175" y="0"/>
                </a:lnTo>
                <a:lnTo>
                  <a:pt x="1915175" y="1386877"/>
                </a:lnTo>
                <a:lnTo>
                  <a:pt x="0" y="138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r="-5332" b="-506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496342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336939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722093"/>
            <a:ext cx="5587239" cy="1649864"/>
            <a:chOff x="0" y="0"/>
            <a:chExt cx="2065940" cy="610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Vendor ID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2632282"/>
            <a:ext cx="5587239" cy="1649864"/>
            <a:chOff x="0" y="0"/>
            <a:chExt cx="2065940" cy="610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Sub Category ID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539321"/>
            <a:ext cx="5587239" cy="1653272"/>
            <a:chOff x="0" y="0"/>
            <a:chExt cx="2065940" cy="611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Type ID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96092" y="4943064"/>
            <a:ext cx="4297511" cy="10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08"/>
              </a:lnSpc>
              <a:spcBef>
                <a:spcPct val="0"/>
              </a:spcBef>
            </a:pPr>
            <a:r>
              <a:rPr lang="en-US" sz="8306" b="1" u="none" strike="noStrike" spc="-407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Columns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7005" y="718685"/>
            <a:ext cx="5587239" cy="1653272"/>
            <a:chOff x="0" y="0"/>
            <a:chExt cx="2065940" cy="6113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ID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632282"/>
            <a:ext cx="5587239" cy="1649864"/>
            <a:chOff x="0" y="0"/>
            <a:chExt cx="2065940" cy="610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Plant ID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73756" y="4539321"/>
            <a:ext cx="5587239" cy="1649864"/>
            <a:chOff x="0" y="0"/>
            <a:chExt cx="2065940" cy="610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ID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73756" y="6446360"/>
            <a:ext cx="5587239" cy="1649864"/>
            <a:chOff x="0" y="0"/>
            <a:chExt cx="2065940" cy="610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Downtime (min)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7005" y="8356807"/>
            <a:ext cx="5587239" cy="1649864"/>
            <a:chOff x="0" y="0"/>
            <a:chExt cx="2065940" cy="6100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QTY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700" y="6449768"/>
            <a:ext cx="5587239" cy="1649864"/>
            <a:chOff x="0" y="0"/>
            <a:chExt cx="2065940" cy="61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Type ID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73756" y="8424100"/>
            <a:ext cx="5587239" cy="1649864"/>
            <a:chOff x="0" y="0"/>
            <a:chExt cx="2065940" cy="6100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Date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254178" y="3405659"/>
            <a:ext cx="1601327" cy="153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8"/>
              </a:lnSpc>
              <a:spcBef>
                <a:spcPct val="0"/>
              </a:spcBef>
            </a:pPr>
            <a:r>
              <a:rPr lang="en-US" sz="112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92863" y="6281249"/>
            <a:ext cx="2123956" cy="48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323">
                <a:solidFill>
                  <a:srgbClr val="569C9E"/>
                </a:solidFill>
                <a:latin typeface="Poppins"/>
                <a:ea typeface="Poppins"/>
                <a:cs typeface="Poppins"/>
                <a:sym typeface="Poppins"/>
              </a:rPr>
              <a:t>6,145 rows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730673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Characteristics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269" y="3630187"/>
            <a:ext cx="14927927" cy="430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Date: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Dates are available for use in analysis.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Quantity &amp; Downtime: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Quantitative data for defects and downtime in integer and float formats.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 Columns: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Identification columns linking vendors, materials, and defect types.</a:t>
            </a:r>
          </a:p>
          <a:p>
            <a:pPr algn="l">
              <a:lnSpc>
                <a:spcPts val="4776"/>
              </a:lnSpc>
            </a:pPr>
            <a:endParaRPr lang="en-US" sz="300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4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Values: </a:t>
            </a:r>
          </a:p>
          <a:p>
            <a:pPr marL="648646" lvl="1" indent="-324323" algn="l">
              <a:lnSpc>
                <a:spcPts val="5077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1 missing value in the Downtime column; all other fields are complete.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Weird Record: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This weird record has no Downtime minutes and contains all the missing references.</a:t>
            </a:r>
          </a:p>
          <a:p>
            <a:pPr algn="l">
              <a:lnSpc>
                <a:spcPts val="5094"/>
              </a:lnSpc>
              <a:spcBef>
                <a:spcPct val="0"/>
              </a:spcBef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Quantities: 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Significant range with extremes (e.g., max defect quantity of 42,275), requiring closer examination for outlier handling.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Microsoft Office PowerPoint</Application>
  <PresentationFormat>Custom</PresentationFormat>
  <Paragraphs>278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Open Sans Extra Bold</vt:lpstr>
      <vt:lpstr>Space Mono</vt:lpstr>
      <vt:lpstr>Muli</vt:lpstr>
      <vt:lpstr>Calibri</vt:lpstr>
      <vt:lpstr>Inknut Antiqua</vt:lpstr>
      <vt:lpstr>Poppins</vt:lpstr>
      <vt:lpstr>Inknut Antiqua Medium</vt:lpstr>
      <vt:lpstr>Muli Bold</vt:lpstr>
      <vt:lpstr>TT Hoves Bold</vt:lpstr>
      <vt:lpstr>Poppins Medium</vt:lpstr>
      <vt:lpstr>Berthold Block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Supplier Quality Analysis Report</dc:title>
  <cp:lastModifiedBy>مصطفى على عبد القوى محمد</cp:lastModifiedBy>
  <cp:revision>1</cp:revision>
  <dcterms:created xsi:type="dcterms:W3CDTF">2006-08-16T00:00:00Z</dcterms:created>
  <dcterms:modified xsi:type="dcterms:W3CDTF">2024-10-06T12:53:15Z</dcterms:modified>
  <dc:identifier>DAGR9rIBtz8</dc:identifier>
</cp:coreProperties>
</file>